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58" r:id="rId6"/>
    <p:sldId id="259" r:id="rId7"/>
    <p:sldId id="263" r:id="rId8"/>
    <p:sldId id="264" r:id="rId9"/>
    <p:sldId id="26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432" y="6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history.com/topics/ancient-history/spart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
            <a:ext cx="5486400" cy="685799"/>
          </a:xfrm>
        </p:spPr>
        <p:txBody>
          <a:bodyPr>
            <a:normAutofit/>
          </a:bodyPr>
          <a:lstStyle/>
          <a:p>
            <a:r>
              <a:rPr lang="en-US" sz="2400" dirty="0" smtClean="0">
                <a:latin typeface="Bookman Old Style" pitchFamily="18" charset="0"/>
              </a:rPr>
              <a:t>Ancient Historiography</a:t>
            </a:r>
            <a:endParaRPr lang="en-US" sz="2400" dirty="0">
              <a:latin typeface="Bookman Old Style" pitchFamily="18" charset="0"/>
            </a:endParaRPr>
          </a:p>
        </p:txBody>
      </p:sp>
      <p:sp>
        <p:nvSpPr>
          <p:cNvPr id="3" name="Subtitle 2"/>
          <p:cNvSpPr>
            <a:spLocks noGrp="1"/>
          </p:cNvSpPr>
          <p:nvPr>
            <p:ph type="subTitle" idx="1"/>
          </p:nvPr>
        </p:nvSpPr>
        <p:spPr>
          <a:xfrm>
            <a:off x="152400" y="609600"/>
            <a:ext cx="8991600" cy="5943600"/>
          </a:xfrm>
        </p:spPr>
        <p:txBody>
          <a:bodyPr>
            <a:noAutofit/>
          </a:bodyPr>
          <a:lstStyle/>
          <a:p>
            <a:pPr algn="l"/>
            <a:r>
              <a:rPr lang="en-US" sz="2000" b="1" dirty="0" smtClean="0">
                <a:solidFill>
                  <a:schemeClr val="tx1"/>
                </a:solidFill>
                <a:latin typeface="Bookman Old Style" pitchFamily="18" charset="0"/>
              </a:rPr>
              <a:t>Herodotus</a:t>
            </a:r>
          </a:p>
          <a:p>
            <a:pPr algn="just"/>
            <a:r>
              <a:rPr lang="en-US" sz="2000" dirty="0" smtClean="0">
                <a:solidFill>
                  <a:schemeClr val="tx1"/>
                </a:solidFill>
                <a:latin typeface="Bookman Old Style" pitchFamily="18" charset="0"/>
              </a:rPr>
              <a:t>Before Herodotus, no writer had ever made such a systematic, thorough study of the past or tried to explain the cause-and-effect of its events. After Herodotus, historical analysis became an indispensable part of intellectual and </a:t>
            </a:r>
            <a:r>
              <a:rPr lang="en-US" sz="2000" dirty="0" smtClean="0">
                <a:solidFill>
                  <a:schemeClr val="tx1"/>
                </a:solidFill>
                <a:latin typeface="Bookman Old Style" pitchFamily="18" charset="0"/>
              </a:rPr>
              <a:t>political life</a:t>
            </a:r>
          </a:p>
          <a:p>
            <a:pPr algn="just"/>
            <a:endParaRPr lang="en-US" sz="2000" dirty="0" smtClean="0">
              <a:solidFill>
                <a:schemeClr val="tx1"/>
              </a:solidFill>
              <a:latin typeface="Bookman Old Style" pitchFamily="18" charset="0"/>
            </a:endParaRPr>
          </a:p>
          <a:p>
            <a:pPr algn="just"/>
            <a:r>
              <a:rPr lang="en-US" sz="2000" b="1" dirty="0" smtClean="0">
                <a:solidFill>
                  <a:schemeClr val="tx1"/>
                </a:solidFill>
                <a:latin typeface="Bookman Old Style" pitchFamily="18" charset="0"/>
              </a:rPr>
              <a:t>His Work</a:t>
            </a:r>
          </a:p>
          <a:p>
            <a:pPr algn="just"/>
            <a:r>
              <a:rPr lang="en-US" sz="2000" dirty="0" smtClean="0">
                <a:solidFill>
                  <a:schemeClr val="tx1"/>
                </a:solidFill>
                <a:latin typeface="Bookman Old Style" pitchFamily="18" charset="0"/>
              </a:rPr>
              <a:t>Herodotus spent his entire life working on just one project: an account of the origins and execution of the Greco-Persian Wars (499–479 B.C.) that he called </a:t>
            </a:r>
            <a:r>
              <a:rPr lang="en-US" sz="2000" b="1" dirty="0" smtClean="0">
                <a:solidFill>
                  <a:schemeClr val="tx1"/>
                </a:solidFill>
                <a:latin typeface="Bookman Old Style" pitchFamily="18" charset="0"/>
              </a:rPr>
              <a:t> Histories</a:t>
            </a:r>
            <a:r>
              <a:rPr lang="en-US" sz="2000" dirty="0" smtClean="0">
                <a:solidFill>
                  <a:schemeClr val="tx1"/>
                </a:solidFill>
                <a:latin typeface="Bookman Old Style" pitchFamily="18" charset="0"/>
              </a:rPr>
              <a:t>. In </a:t>
            </a:r>
            <a:r>
              <a:rPr lang="en-US" sz="2000" dirty="0" smtClean="0">
                <a:solidFill>
                  <a:schemeClr val="tx1"/>
                </a:solidFill>
                <a:latin typeface="Bookman Old Style" pitchFamily="18" charset="0"/>
              </a:rPr>
              <a:t>part, The </a:t>
            </a:r>
            <a:r>
              <a:rPr lang="en-US" sz="2000" b="1" dirty="0" smtClean="0">
                <a:solidFill>
                  <a:schemeClr val="tx1"/>
                </a:solidFill>
                <a:latin typeface="Bookman Old Style" pitchFamily="18" charset="0"/>
              </a:rPr>
              <a:t>Histories</a:t>
            </a:r>
            <a:r>
              <a:rPr lang="en-US" sz="2000" dirty="0" smtClean="0">
                <a:solidFill>
                  <a:schemeClr val="tx1"/>
                </a:solidFill>
                <a:latin typeface="Bookman Old Style" pitchFamily="18" charset="0"/>
              </a:rPr>
              <a:t> was a straightforward account of the wars. </a:t>
            </a:r>
            <a:r>
              <a:rPr lang="en-US" sz="2000" dirty="0" smtClean="0">
                <a:solidFill>
                  <a:schemeClr val="tx1"/>
                </a:solidFill>
                <a:latin typeface="Bookman Old Style" pitchFamily="18" charset="0"/>
              </a:rPr>
              <a:t>It </a:t>
            </a:r>
            <a:r>
              <a:rPr lang="en-US" sz="2000" dirty="0" smtClean="0">
                <a:solidFill>
                  <a:schemeClr val="tx1"/>
                </a:solidFill>
                <a:latin typeface="Bookman Old Style" pitchFamily="18" charset="0"/>
              </a:rPr>
              <a:t>was also an attempt to explain the conflict–“to show what caused them to fight one another,” Herodotus said–by explaining the Persians’ imperial worldview. The Histories also incorporated observations and stories, both factual and fictional, from Herodotus’ travels</a:t>
            </a:r>
            <a:r>
              <a:rPr lang="en-US" sz="2000" dirty="0" smtClean="0">
                <a:solidFill>
                  <a:schemeClr val="tx1"/>
                </a:solidFill>
                <a:latin typeface="Bookman Old Style" pitchFamily="18" charset="0"/>
              </a:rPr>
              <a:t>.</a:t>
            </a:r>
          </a:p>
          <a:p>
            <a:pPr algn="just"/>
            <a:endParaRPr lang="en-US" sz="2000" dirty="0">
              <a:solidFill>
                <a:schemeClr val="tx1"/>
              </a:solidFill>
              <a:latin typeface="Bookman Old Style"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324600"/>
          </a:xfrm>
        </p:spPr>
        <p:txBody>
          <a:bodyPr>
            <a:normAutofit/>
          </a:bodyPr>
          <a:lstStyle/>
          <a:p>
            <a:pPr algn="just">
              <a:buNone/>
            </a:pPr>
            <a:r>
              <a:rPr lang="en-US" sz="2000" b="1" dirty="0" smtClean="0">
                <a:latin typeface="Bookman Old Style" pitchFamily="18" charset="0"/>
              </a:rPr>
              <a:t>His Contribution to Historical works</a:t>
            </a:r>
          </a:p>
          <a:p>
            <a:pPr marL="0" indent="0" algn="just">
              <a:buNone/>
            </a:pPr>
            <a:r>
              <a:rPr lang="en-US" sz="1800" dirty="0" smtClean="0">
                <a:latin typeface="Bookman Old Style" pitchFamily="18" charset="0"/>
              </a:rPr>
              <a:t>→Earlier </a:t>
            </a:r>
            <a:r>
              <a:rPr lang="en-US" sz="1800" dirty="0" smtClean="0">
                <a:latin typeface="Bookman Old Style" pitchFamily="18" charset="0"/>
              </a:rPr>
              <a:t>writers had produced what Herodotus called “</a:t>
            </a:r>
            <a:r>
              <a:rPr lang="en-US" sz="1800" dirty="0" err="1" smtClean="0">
                <a:latin typeface="Bookman Old Style" pitchFamily="18" charset="0"/>
              </a:rPr>
              <a:t>logographies</a:t>
            </a:r>
            <a:r>
              <a:rPr lang="en-US" sz="1800" dirty="0" smtClean="0">
                <a:latin typeface="Bookman Old Style" pitchFamily="18" charset="0"/>
              </a:rPr>
              <a:t>”: These were what we might call travelogues, disconnected tales about places and people that did not cohere into a narrative whole</a:t>
            </a:r>
            <a:r>
              <a:rPr lang="en-US" sz="1800" dirty="0" smtClean="0">
                <a:latin typeface="Bookman Old Style" pitchFamily="18" charset="0"/>
              </a:rPr>
              <a:t>.</a:t>
            </a:r>
          </a:p>
          <a:p>
            <a:pPr marL="0" indent="0" algn="just">
              <a:buNone/>
            </a:pPr>
            <a:r>
              <a:rPr lang="en-US" sz="1800" dirty="0" smtClean="0">
                <a:latin typeface="Bookman Old Style" pitchFamily="18" charset="0"/>
              </a:rPr>
              <a:t> </a:t>
            </a:r>
            <a:r>
              <a:rPr lang="en-US" sz="1800" dirty="0" smtClean="0">
                <a:latin typeface="Bookman Old Style" pitchFamily="18" charset="0"/>
              </a:rPr>
              <a:t>→ </a:t>
            </a:r>
            <a:r>
              <a:rPr lang="en-US" sz="1800" dirty="0" smtClean="0">
                <a:latin typeface="Bookman Old Style" pitchFamily="18" charset="0"/>
              </a:rPr>
              <a:t>By </a:t>
            </a:r>
            <a:r>
              <a:rPr lang="en-US" sz="1800" dirty="0" smtClean="0">
                <a:latin typeface="Bookman Old Style" pitchFamily="18" charset="0"/>
              </a:rPr>
              <a:t>contrast, Herodotus used all of his “autopsies” to build a complete story that explained the why and the how of the Persian Wars</a:t>
            </a:r>
            <a:r>
              <a:rPr lang="en-US" sz="1800" dirty="0" smtClean="0">
                <a:latin typeface="Bookman Old Style" pitchFamily="18" charset="0"/>
              </a:rPr>
              <a:t>.</a:t>
            </a:r>
          </a:p>
          <a:p>
            <a:pPr marL="0" indent="0" algn="just">
              <a:buNone/>
            </a:pPr>
            <a:r>
              <a:rPr lang="en-US" sz="1800" dirty="0" smtClean="0">
                <a:latin typeface="Bookman Old Style" pitchFamily="18" charset="0"/>
              </a:rPr>
              <a:t>→</a:t>
            </a:r>
            <a:r>
              <a:rPr lang="en-US" sz="1800" dirty="0" smtClean="0"/>
              <a:t> </a:t>
            </a:r>
            <a:r>
              <a:rPr lang="en-US" sz="2000" dirty="0" smtClean="0">
                <a:latin typeface="Bookman Old Style" pitchFamily="18" charset="0"/>
              </a:rPr>
              <a:t>After Herodotus died, editors divided his Histories into nine books. (Each was named after one of the Muses.) </a:t>
            </a:r>
            <a:endParaRPr lang="en-US" sz="2000" dirty="0" smtClean="0">
              <a:latin typeface="Bookman Old Style" pitchFamily="18" charset="0"/>
            </a:endParaRPr>
          </a:p>
          <a:p>
            <a:pPr marL="0" indent="0" algn="just">
              <a:buNone/>
            </a:pPr>
            <a:r>
              <a:rPr lang="en-US" sz="2000" dirty="0" smtClean="0">
                <a:latin typeface="Bookman Old Style" pitchFamily="18" charset="0"/>
              </a:rPr>
              <a:t>→ </a:t>
            </a:r>
            <a:r>
              <a:rPr lang="en-US" sz="2000" dirty="0" smtClean="0">
                <a:latin typeface="Bookman Old Style" pitchFamily="18" charset="0"/>
              </a:rPr>
              <a:t>The </a:t>
            </a:r>
            <a:r>
              <a:rPr lang="en-US" sz="2000" dirty="0" smtClean="0">
                <a:latin typeface="Bookman Old Style" pitchFamily="18" charset="0"/>
              </a:rPr>
              <a:t>first five books look into the past to try to explain the rise and fall of the Persian Empire. They describe the geography of each state the Persians conquered and tell about their people and customs. </a:t>
            </a:r>
            <a:endParaRPr lang="en-US" sz="2000" dirty="0" smtClean="0">
              <a:latin typeface="Bookman Old Style" pitchFamily="18" charset="0"/>
            </a:endParaRPr>
          </a:p>
          <a:p>
            <a:pPr marL="0" indent="0" algn="just">
              <a:buNone/>
            </a:pPr>
            <a:r>
              <a:rPr lang="en-US" sz="2000" dirty="0" smtClean="0">
                <a:latin typeface="Bookman Old Style" pitchFamily="18" charset="0"/>
              </a:rPr>
              <a:t>→ </a:t>
            </a:r>
            <a:r>
              <a:rPr lang="en-US" sz="2000" dirty="0" smtClean="0">
                <a:latin typeface="Bookman Old Style" pitchFamily="18" charset="0"/>
              </a:rPr>
              <a:t>The </a:t>
            </a:r>
            <a:r>
              <a:rPr lang="en-US" sz="2000" dirty="0" smtClean="0">
                <a:latin typeface="Bookman Old Style" pitchFamily="18" charset="0"/>
              </a:rPr>
              <a:t>next four books tell the story of the war itself, from the invasions of Greece by Persian emperors Darius and Xerxes to the Greek triumphs at Salamis, Plataea and Mycale in 480 and 479 B.C</a:t>
            </a:r>
            <a:r>
              <a:rPr lang="en-US" sz="2000" dirty="0" smtClean="0">
                <a:latin typeface="Bookman Old Style" pitchFamily="18" charset="0"/>
              </a:rPr>
              <a:t>.</a:t>
            </a:r>
          </a:p>
          <a:p>
            <a:pPr marL="0" indent="0" algn="just">
              <a:buNone/>
            </a:pPr>
            <a:r>
              <a:rPr lang="en-US" sz="2000" dirty="0" smtClean="0">
                <a:latin typeface="Bookman Old Style" pitchFamily="18" charset="0"/>
              </a:rPr>
              <a:t>→ </a:t>
            </a:r>
            <a:r>
              <a:rPr lang="en-US" sz="2000" dirty="0" smtClean="0">
                <a:latin typeface="Bookman Old Style" pitchFamily="18" charset="0"/>
              </a:rPr>
              <a:t>He </a:t>
            </a:r>
            <a:r>
              <a:rPr lang="en-US" sz="2000" dirty="0" smtClean="0">
                <a:latin typeface="Bookman Old Style" pitchFamily="18" charset="0"/>
              </a:rPr>
              <a:t>treats every piece of his narrative, from the main themes to the digressions and from the facts to the fictions, with equal importance</a:t>
            </a:r>
            <a:r>
              <a:rPr lang="en-US" sz="1800" dirty="0" smtClean="0"/>
              <a:t>.</a:t>
            </a:r>
            <a:endParaRPr lang="en-US" sz="1800" b="1" dirty="0">
              <a:latin typeface="Bookman Old Style"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52400" y="152400"/>
            <a:ext cx="8763000" cy="6324600"/>
          </a:xfrm>
        </p:spPr>
        <p:txBody>
          <a:bodyPr>
            <a:normAutofit fontScale="85000" lnSpcReduction="20000"/>
          </a:bodyPr>
          <a:lstStyle/>
          <a:p>
            <a:pPr>
              <a:buNone/>
            </a:pPr>
            <a:r>
              <a:rPr lang="en-US" sz="3100" b="1" dirty="0" err="1" smtClean="0">
                <a:latin typeface="Bookman Old Style" pitchFamily="18" charset="0"/>
              </a:rPr>
              <a:t>Herodotus's</a:t>
            </a:r>
            <a:r>
              <a:rPr lang="en-US" sz="3100" b="1" dirty="0" smtClean="0">
                <a:latin typeface="Bookman Old Style" pitchFamily="18" charset="0"/>
              </a:rPr>
              <a:t> Sources</a:t>
            </a:r>
          </a:p>
          <a:p>
            <a:pPr algn="just"/>
            <a:r>
              <a:rPr lang="en-US" sz="2600" dirty="0" smtClean="0">
                <a:latin typeface="Bookman Old Style" pitchFamily="18" charset="0"/>
              </a:rPr>
              <a:t>In compiling the materials for his </a:t>
            </a:r>
            <a:r>
              <a:rPr lang="en-US" sz="2600" i="1" dirty="0" smtClean="0">
                <a:latin typeface="Bookman Old Style" pitchFamily="18" charset="0"/>
              </a:rPr>
              <a:t>Histories</a:t>
            </a:r>
            <a:r>
              <a:rPr lang="en-US" sz="2600" dirty="0" smtClean="0">
                <a:latin typeface="Bookman Old Style" pitchFamily="18" charset="0"/>
              </a:rPr>
              <a:t> Herodotus depended mainly on his own observations, the accounts of eyewitnesses on both sides, and, for earlier events, oral tradition. There was very little in the way of official records available to him, and few written accounts. The results of modern archeological investigations show that he was a remarkably accurate reporter of what he saw himself. But when he depended on others for information, </a:t>
            </a:r>
            <a:r>
              <a:rPr lang="en-US" sz="2600" b="1" dirty="0" smtClean="0">
                <a:latin typeface="Bookman Old Style" pitchFamily="18" charset="0"/>
              </a:rPr>
              <a:t>he was not always critical enough in deciding what was reliable and what was not and in making due allowances for the bias of his informants.</a:t>
            </a:r>
          </a:p>
          <a:p>
            <a:pPr algn="just"/>
            <a:r>
              <a:rPr lang="en-US" sz="2600" dirty="0" err="1" smtClean="0">
                <a:latin typeface="Bookman Old Style" pitchFamily="18" charset="0"/>
              </a:rPr>
              <a:t>Herodotus's</a:t>
            </a:r>
            <a:r>
              <a:rPr lang="en-US" sz="2600" dirty="0" smtClean="0">
                <a:latin typeface="Bookman Old Style" pitchFamily="18" charset="0"/>
              </a:rPr>
              <a:t> </a:t>
            </a:r>
            <a:r>
              <a:rPr lang="en-US" sz="2600" dirty="0" smtClean="0">
                <a:latin typeface="Bookman Old Style" pitchFamily="18" charset="0"/>
              </a:rPr>
              <a:t>chief weakness, however, lies in his often naive analysis of causes, which frequently ascribes events to the personal ambitions or weaknesses of leading men when, as his own narrative makes clear, there were wider political or economic factors at work.</a:t>
            </a:r>
          </a:p>
          <a:p>
            <a:pPr algn="just"/>
            <a:r>
              <a:rPr lang="en-US" sz="2600" dirty="0" smtClean="0">
                <a:latin typeface="Bookman Old Style" pitchFamily="18" charset="0"/>
              </a:rPr>
              <a:t>Herodotus wrote, </a:t>
            </a:r>
            <a:r>
              <a:rPr lang="en-US" sz="2600" dirty="0" smtClean="0">
                <a:latin typeface="Bookman Old Style" pitchFamily="18" charset="0"/>
              </a:rPr>
              <a:t>in, </a:t>
            </a:r>
            <a:r>
              <a:rPr lang="en-US" sz="2600" dirty="0" smtClean="0">
                <a:latin typeface="Bookman Old Style" pitchFamily="18" charset="0"/>
              </a:rPr>
              <a:t>a fascinating narrative in an </a:t>
            </a:r>
            <a:r>
              <a:rPr lang="en-US" sz="2600" b="1" dirty="0" smtClean="0">
                <a:latin typeface="Bookman Old Style" pitchFamily="18" charset="0"/>
              </a:rPr>
              <a:t>attractively simple and easy-flowing style</a:t>
            </a:r>
            <a:r>
              <a:rPr lang="en-US" sz="2600" dirty="0" smtClean="0">
                <a:latin typeface="Bookman Old Style" pitchFamily="18" charset="0"/>
              </a:rPr>
              <a:t>, and he had </a:t>
            </a:r>
            <a:r>
              <a:rPr lang="en-US" sz="2600" b="1" dirty="0" smtClean="0">
                <a:latin typeface="Bookman Old Style" pitchFamily="18" charset="0"/>
              </a:rPr>
              <a:t>a remarkable </a:t>
            </a:r>
            <a:r>
              <a:rPr lang="en-US" sz="2600" b="1" dirty="0" smtClean="0">
                <a:latin typeface="Bookman Old Style" pitchFamily="18" charset="0"/>
              </a:rPr>
              <a:t>gift for telling a story clearly and dramatically</a:t>
            </a:r>
            <a:r>
              <a:rPr lang="en-US" sz="2600" dirty="0" smtClean="0">
                <a:latin typeface="Bookman Old Style" pitchFamily="18" charset="0"/>
              </a:rPr>
              <a:t>, </a:t>
            </a:r>
            <a:r>
              <a:rPr lang="en-US" sz="2600" dirty="0" smtClean="0">
                <a:latin typeface="Bookman Old Style" pitchFamily="18" charset="0"/>
              </a:rPr>
              <a:t>the </a:t>
            </a:r>
            <a:r>
              <a:rPr lang="en-US" sz="2600" dirty="0" smtClean="0">
                <a:latin typeface="Bookman Old Style" pitchFamily="18" charset="0"/>
              </a:rPr>
              <a:t>best of his stories have delighted, and will continue to delight, generations of readers.</a:t>
            </a:r>
          </a:p>
          <a:p>
            <a:pPr>
              <a:buNone/>
            </a:pPr>
            <a:endParaRPr lang="en-US" sz="2000" dirty="0">
              <a:latin typeface="Bookman Old Style"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52400" y="228600"/>
            <a:ext cx="8763000" cy="6477000"/>
          </a:xfrm>
        </p:spPr>
        <p:txBody>
          <a:bodyPr>
            <a:normAutofit fontScale="92500" lnSpcReduction="20000"/>
          </a:bodyPr>
          <a:lstStyle/>
          <a:p>
            <a:pPr>
              <a:buNone/>
            </a:pPr>
            <a:r>
              <a:rPr lang="en-US" sz="2000" b="1" dirty="0" smtClean="0"/>
              <a:t>An Evaluation</a:t>
            </a:r>
          </a:p>
          <a:p>
            <a:pPr marL="0" indent="0" algn="just">
              <a:buNone/>
            </a:pPr>
            <a:r>
              <a:rPr lang="en-US" sz="2400" dirty="0" smtClean="0">
                <a:latin typeface="Bookman Old Style" pitchFamily="18" charset="0"/>
              </a:rPr>
              <a:t>Herodotus </a:t>
            </a:r>
            <a:r>
              <a:rPr lang="en-US" sz="2400" dirty="0" smtClean="0">
                <a:latin typeface="Bookman Old Style" pitchFamily="18" charset="0"/>
              </a:rPr>
              <a:t>was much more than a mere storyteller. He was the first writer successfully to put together a long and involved historical narrative in which the main thread is never completely lost, however far and often he may wander from it. Moreover, he did this with a remarkable degree of detachment, showing hardly any of the Greeks' usual bias against the hereditary enemy, Persia, or of their contempt </a:t>
            </a:r>
            <a:r>
              <a:rPr lang="en-US" sz="2400" dirty="0" smtClean="0">
                <a:latin typeface="Bookman Old Style" pitchFamily="18" charset="0"/>
              </a:rPr>
              <a:t>for </a:t>
            </a:r>
            <a:r>
              <a:rPr lang="en-US" sz="2400" dirty="0" smtClean="0">
                <a:latin typeface="Bookman Old Style" pitchFamily="18" charset="0"/>
              </a:rPr>
              <a:t>barbarian </a:t>
            </a:r>
            <a:r>
              <a:rPr lang="en-US" sz="2400" dirty="0" smtClean="0">
                <a:latin typeface="Bookman Old Style" pitchFamily="18" charset="0"/>
              </a:rPr>
              <a:t>peoples</a:t>
            </a:r>
            <a:r>
              <a:rPr lang="en-US" sz="2000" dirty="0" smtClean="0"/>
              <a:t>.</a:t>
            </a:r>
          </a:p>
          <a:p>
            <a:pPr marL="0" indent="0" algn="just">
              <a:buNone/>
            </a:pPr>
            <a:endParaRPr lang="en-US" sz="2000" dirty="0" smtClean="0">
              <a:latin typeface="Bookman Old Style" pitchFamily="18" charset="0"/>
            </a:endParaRPr>
          </a:p>
          <a:p>
            <a:pPr marL="0" indent="0" algn="just">
              <a:buNone/>
            </a:pPr>
            <a:r>
              <a:rPr lang="en-US" sz="2000" dirty="0" smtClean="0">
                <a:latin typeface="Bookman Old Style" pitchFamily="18" charset="0"/>
              </a:rPr>
              <a:t>The </a:t>
            </a:r>
            <a:r>
              <a:rPr lang="en-US" sz="2000" dirty="0" smtClean="0">
                <a:latin typeface="Bookman Old Style" pitchFamily="18" charset="0"/>
              </a:rPr>
              <a:t>best short account of </a:t>
            </a:r>
            <a:r>
              <a:rPr lang="en-US" sz="2000" dirty="0" err="1" smtClean="0">
                <a:latin typeface="Bookman Old Style" pitchFamily="18" charset="0"/>
              </a:rPr>
              <a:t>Herodotus's</a:t>
            </a:r>
            <a:r>
              <a:rPr lang="en-US" sz="2000" dirty="0" smtClean="0">
                <a:latin typeface="Bookman Old Style" pitchFamily="18" charset="0"/>
              </a:rPr>
              <a:t> life is the one in the "Introduction" to vol. 1 of </a:t>
            </a:r>
            <a:r>
              <a:rPr lang="en-US" sz="2000" b="1" dirty="0" smtClean="0">
                <a:latin typeface="Bookman Old Style" pitchFamily="18" charset="0"/>
              </a:rPr>
              <a:t>W. W. How and J. Wells</a:t>
            </a:r>
            <a:r>
              <a:rPr lang="en-US" sz="2000" dirty="0" smtClean="0">
                <a:latin typeface="Bookman Old Style" pitchFamily="18" charset="0"/>
              </a:rPr>
              <a:t>, </a:t>
            </a:r>
            <a:r>
              <a:rPr lang="en-US" sz="2000" b="1" i="1" dirty="0" smtClean="0">
                <a:latin typeface="Bookman Old Style" pitchFamily="18" charset="0"/>
              </a:rPr>
              <a:t>A Commentary on Herodotus </a:t>
            </a:r>
            <a:r>
              <a:rPr lang="en-US" sz="2000" dirty="0" smtClean="0">
                <a:latin typeface="Bookman Old Style" pitchFamily="18" charset="0"/>
              </a:rPr>
              <a:t>(2 vols., 1912; rev. ed. 1928). </a:t>
            </a:r>
            <a:r>
              <a:rPr lang="en-US" sz="2000" b="1" dirty="0" err="1" smtClean="0">
                <a:latin typeface="Bookman Old Style" pitchFamily="18" charset="0"/>
              </a:rPr>
              <a:t>Terrot</a:t>
            </a:r>
            <a:r>
              <a:rPr lang="en-US" sz="2000" b="1" dirty="0" smtClean="0">
                <a:latin typeface="Bookman Old Style" pitchFamily="18" charset="0"/>
              </a:rPr>
              <a:t> </a:t>
            </a:r>
            <a:r>
              <a:rPr lang="en-US" sz="2000" b="1" dirty="0" smtClean="0">
                <a:latin typeface="Bookman Old Style" pitchFamily="18" charset="0"/>
              </a:rPr>
              <a:t>R. Glover</a:t>
            </a:r>
            <a:r>
              <a:rPr lang="en-US" sz="2000" dirty="0" smtClean="0">
                <a:latin typeface="Bookman Old Style" pitchFamily="18" charset="0"/>
              </a:rPr>
              <a:t>, </a:t>
            </a:r>
            <a:r>
              <a:rPr lang="en-US" sz="2000" b="1" i="1" dirty="0" smtClean="0">
                <a:latin typeface="Bookman Old Style" pitchFamily="18" charset="0"/>
              </a:rPr>
              <a:t>Herodotus (</a:t>
            </a:r>
            <a:r>
              <a:rPr lang="en-US" sz="2000" dirty="0" smtClean="0">
                <a:latin typeface="Bookman Old Style" pitchFamily="18" charset="0"/>
              </a:rPr>
              <a:t>1924), </a:t>
            </a:r>
            <a:r>
              <a:rPr lang="en-US" sz="2000" b="1" dirty="0" smtClean="0">
                <a:latin typeface="Bookman Old Style" pitchFamily="18" charset="0"/>
              </a:rPr>
              <a:t>John </a:t>
            </a:r>
            <a:r>
              <a:rPr lang="en-US" sz="2000" b="1" dirty="0" smtClean="0">
                <a:latin typeface="Bookman Old Style" pitchFamily="18" charset="0"/>
              </a:rPr>
              <a:t>Linton </a:t>
            </a:r>
            <a:r>
              <a:rPr lang="en-US" sz="2000" b="1" dirty="0" err="1" smtClean="0">
                <a:latin typeface="Bookman Old Style" pitchFamily="18" charset="0"/>
              </a:rPr>
              <a:t>Myres</a:t>
            </a:r>
            <a:r>
              <a:rPr lang="en-US" sz="2000" dirty="0" smtClean="0">
                <a:latin typeface="Bookman Old Style" pitchFamily="18" charset="0"/>
              </a:rPr>
              <a:t>, </a:t>
            </a:r>
            <a:r>
              <a:rPr lang="en-US" sz="2000" b="1" i="1" dirty="0" smtClean="0">
                <a:latin typeface="Bookman Old Style" pitchFamily="18" charset="0"/>
              </a:rPr>
              <a:t>Herodotus: Father of History</a:t>
            </a:r>
            <a:r>
              <a:rPr lang="en-US" sz="2000" dirty="0" smtClean="0">
                <a:latin typeface="Bookman Old Style" pitchFamily="18" charset="0"/>
              </a:rPr>
              <a:t> (1953). </a:t>
            </a:r>
            <a:r>
              <a:rPr lang="en-US" sz="2000" b="1" dirty="0" smtClean="0">
                <a:latin typeface="Bookman Old Style" pitchFamily="18" charset="0"/>
              </a:rPr>
              <a:t>Henry </a:t>
            </a:r>
            <a:r>
              <a:rPr lang="en-US" sz="2000" b="1" dirty="0" smtClean="0">
                <a:latin typeface="Bookman Old Style" pitchFamily="18" charset="0"/>
              </a:rPr>
              <a:t>R. </a:t>
            </a:r>
            <a:r>
              <a:rPr lang="en-US" sz="2000" b="1" dirty="0" err="1" smtClean="0">
                <a:latin typeface="Bookman Old Style" pitchFamily="18" charset="0"/>
              </a:rPr>
              <a:t>Immerwahr</a:t>
            </a:r>
            <a:r>
              <a:rPr lang="en-US" sz="2000" dirty="0" smtClean="0">
                <a:latin typeface="Bookman Old Style" pitchFamily="18" charset="0"/>
              </a:rPr>
              <a:t>, </a:t>
            </a:r>
            <a:r>
              <a:rPr lang="en-US" sz="2000" b="1" i="1" dirty="0" smtClean="0">
                <a:latin typeface="Bookman Old Style" pitchFamily="18" charset="0"/>
              </a:rPr>
              <a:t>Form and Thought in Herodotus (</a:t>
            </a:r>
            <a:r>
              <a:rPr lang="en-US" sz="2000" dirty="0" smtClean="0">
                <a:latin typeface="Bookman Old Style" pitchFamily="18" charset="0"/>
              </a:rPr>
              <a:t>1967). </a:t>
            </a:r>
            <a:r>
              <a:rPr lang="en-US" sz="2000" b="1" dirty="0" smtClean="0">
                <a:latin typeface="Bookman Old Style" pitchFamily="18" charset="0"/>
              </a:rPr>
              <a:t>James </a:t>
            </a:r>
            <a:r>
              <a:rPr lang="en-US" sz="2000" b="1" dirty="0" smtClean="0">
                <a:latin typeface="Bookman Old Style" pitchFamily="18" charset="0"/>
              </a:rPr>
              <a:t>A. K. Thomson</a:t>
            </a:r>
            <a:r>
              <a:rPr lang="en-US" sz="2000" dirty="0" smtClean="0">
                <a:latin typeface="Bookman Old Style" pitchFamily="18" charset="0"/>
              </a:rPr>
              <a:t>, </a:t>
            </a:r>
            <a:r>
              <a:rPr lang="en-US" sz="2000" b="1" i="1" dirty="0" smtClean="0">
                <a:latin typeface="Bookman Old Style" pitchFamily="18" charset="0"/>
              </a:rPr>
              <a:t>The Art of the Logos</a:t>
            </a:r>
            <a:r>
              <a:rPr lang="en-US" sz="2000" i="1" dirty="0" smtClean="0">
                <a:latin typeface="Bookman Old Style" pitchFamily="18" charset="0"/>
              </a:rPr>
              <a:t> </a:t>
            </a:r>
            <a:r>
              <a:rPr lang="en-US" sz="2000" dirty="0" smtClean="0">
                <a:latin typeface="Bookman Old Style" pitchFamily="18" charset="0"/>
              </a:rPr>
              <a:t>(1935). There are a number of works that deal with the developing art of historiography. </a:t>
            </a:r>
            <a:r>
              <a:rPr lang="en-US" sz="2000" b="1" dirty="0" smtClean="0">
                <a:latin typeface="Bookman Old Style" pitchFamily="18" charset="0"/>
              </a:rPr>
              <a:t>Lionel </a:t>
            </a:r>
            <a:r>
              <a:rPr lang="en-US" sz="2000" b="1" dirty="0" smtClean="0">
                <a:latin typeface="Bookman Old Style" pitchFamily="18" charset="0"/>
              </a:rPr>
              <a:t>Pearson</a:t>
            </a:r>
            <a:r>
              <a:rPr lang="en-US" sz="2000" dirty="0" smtClean="0">
                <a:latin typeface="Bookman Old Style" pitchFamily="18" charset="0"/>
              </a:rPr>
              <a:t>, </a:t>
            </a:r>
            <a:r>
              <a:rPr lang="en-US" sz="2000" b="1" i="1" dirty="0" smtClean="0">
                <a:latin typeface="Bookman Old Style" pitchFamily="18" charset="0"/>
              </a:rPr>
              <a:t>Early Ionian Historians </a:t>
            </a:r>
            <a:r>
              <a:rPr lang="en-US" sz="2000" dirty="0" smtClean="0">
                <a:latin typeface="Bookman Old Style" pitchFamily="18" charset="0"/>
              </a:rPr>
              <a:t>(1939). </a:t>
            </a:r>
            <a:r>
              <a:rPr lang="en-US" sz="2000" b="1" dirty="0" smtClean="0">
                <a:latin typeface="Bookman Old Style" pitchFamily="18" charset="0"/>
              </a:rPr>
              <a:t>Chester G. Starr</a:t>
            </a:r>
            <a:r>
              <a:rPr lang="en-US" sz="2000" dirty="0" smtClean="0">
                <a:latin typeface="Bookman Old Style" pitchFamily="18" charset="0"/>
              </a:rPr>
              <a:t>, </a:t>
            </a:r>
            <a:r>
              <a:rPr lang="en-US" sz="2000" b="1" i="1" dirty="0" smtClean="0">
                <a:latin typeface="Bookman Old Style" pitchFamily="18" charset="0"/>
              </a:rPr>
              <a:t>The Awakening of the Greek Historical Spirit </a:t>
            </a:r>
            <a:r>
              <a:rPr lang="en-US" sz="2000" dirty="0" smtClean="0">
                <a:latin typeface="Bookman Old Style" pitchFamily="18" charset="0"/>
              </a:rPr>
              <a:t>(1968), gives an interesting account of the early development of Greek historiography. There are useful comments in </a:t>
            </a:r>
            <a:r>
              <a:rPr lang="en-US" sz="2000" b="1" dirty="0" smtClean="0">
                <a:latin typeface="Bookman Old Style" pitchFamily="18" charset="0"/>
              </a:rPr>
              <a:t>Arnold W. </a:t>
            </a:r>
            <a:r>
              <a:rPr lang="en-US" sz="2000" b="1" dirty="0" err="1" smtClean="0">
                <a:latin typeface="Bookman Old Style" pitchFamily="18" charset="0"/>
              </a:rPr>
              <a:t>Gomme</a:t>
            </a:r>
            <a:r>
              <a:rPr lang="en-US" sz="2000" dirty="0" smtClean="0">
                <a:latin typeface="Bookman Old Style" pitchFamily="18" charset="0"/>
              </a:rPr>
              <a:t>, </a:t>
            </a:r>
            <a:r>
              <a:rPr lang="en-US" sz="2000" b="1" i="1" dirty="0" smtClean="0">
                <a:latin typeface="Bookman Old Style" pitchFamily="18" charset="0"/>
              </a:rPr>
              <a:t>The Greek Attitude to Poetry and History </a:t>
            </a:r>
            <a:r>
              <a:rPr lang="en-US" sz="2000" dirty="0" smtClean="0">
                <a:latin typeface="Bookman Old Style" pitchFamily="18" charset="0"/>
              </a:rPr>
              <a:t>(1954). </a:t>
            </a:r>
            <a:r>
              <a:rPr lang="en-US" sz="2000" b="1" dirty="0" smtClean="0">
                <a:latin typeface="Bookman Old Style" pitchFamily="18" charset="0"/>
              </a:rPr>
              <a:t>Stephen </a:t>
            </a:r>
            <a:r>
              <a:rPr lang="en-US" sz="2000" b="1" dirty="0" smtClean="0">
                <a:latin typeface="Bookman Old Style" pitchFamily="18" charset="0"/>
              </a:rPr>
              <a:t>Usher</a:t>
            </a:r>
            <a:r>
              <a:rPr lang="en-US" sz="2000" dirty="0" smtClean="0">
                <a:latin typeface="Bookman Old Style" pitchFamily="18" charset="0"/>
              </a:rPr>
              <a:t>, </a:t>
            </a:r>
            <a:r>
              <a:rPr lang="en-US" sz="2000" b="1" i="1" dirty="0" smtClean="0">
                <a:latin typeface="Bookman Old Style" pitchFamily="18" charset="0"/>
              </a:rPr>
              <a:t>The Historians of Greece and Rome </a:t>
            </a:r>
            <a:r>
              <a:rPr lang="en-US" sz="2000" dirty="0" smtClean="0">
                <a:latin typeface="Bookman Old Style" pitchFamily="18" charset="0"/>
              </a:rPr>
              <a:t>(1969</a:t>
            </a:r>
            <a:r>
              <a:rPr lang="en-US" sz="2000" dirty="0" smtClean="0">
                <a:latin typeface="Bookman Old Style" pitchFamily="18" charset="0"/>
              </a:rPr>
              <a:t>), </a:t>
            </a:r>
            <a:r>
              <a:rPr lang="en-US" sz="2000" b="1" dirty="0" smtClean="0">
                <a:latin typeface="Bookman Old Style" pitchFamily="18" charset="0"/>
              </a:rPr>
              <a:t>Michael Grant</a:t>
            </a:r>
            <a:r>
              <a:rPr lang="en-US" sz="2000" dirty="0" smtClean="0">
                <a:latin typeface="Bookman Old Style" pitchFamily="18" charset="0"/>
              </a:rPr>
              <a:t>, </a:t>
            </a:r>
            <a:r>
              <a:rPr lang="en-US" sz="2000" b="1" i="1" dirty="0" smtClean="0">
                <a:latin typeface="Bookman Old Style" pitchFamily="18" charset="0"/>
              </a:rPr>
              <a:t>The Ancient Historians</a:t>
            </a:r>
            <a:r>
              <a:rPr lang="en-US" sz="2000" dirty="0" smtClean="0">
                <a:latin typeface="Bookman Old Style" pitchFamily="18" charset="0"/>
              </a:rPr>
              <a:t> (1970). </a:t>
            </a:r>
            <a:r>
              <a:rPr lang="en-US" sz="2000" b="1" dirty="0" smtClean="0">
                <a:latin typeface="Bookman Old Style" pitchFamily="18" charset="0"/>
              </a:rPr>
              <a:t>Aubrey </a:t>
            </a:r>
            <a:r>
              <a:rPr lang="en-US" sz="2000" b="1" dirty="0" smtClean="0">
                <a:latin typeface="Bookman Old Style" pitchFamily="18" charset="0"/>
              </a:rPr>
              <a:t>de </a:t>
            </a:r>
            <a:r>
              <a:rPr lang="en-US" sz="2000" b="1" dirty="0" err="1" smtClean="0">
                <a:latin typeface="Bookman Old Style" pitchFamily="18" charset="0"/>
              </a:rPr>
              <a:t>Selincourt</a:t>
            </a:r>
            <a:r>
              <a:rPr lang="en-US" sz="2000" dirty="0" smtClean="0">
                <a:latin typeface="Bookman Old Style" pitchFamily="18" charset="0"/>
              </a:rPr>
              <a:t>, </a:t>
            </a:r>
            <a:r>
              <a:rPr lang="en-US" sz="2000" b="1" i="1" dirty="0" smtClean="0">
                <a:latin typeface="Bookman Old Style" pitchFamily="18" charset="0"/>
              </a:rPr>
              <a:t>The World of Herodotus </a:t>
            </a:r>
            <a:r>
              <a:rPr lang="en-US" sz="2000" dirty="0" smtClean="0">
                <a:latin typeface="Bookman Old Style" pitchFamily="18" charset="0"/>
              </a:rPr>
              <a:t>(</a:t>
            </a:r>
            <a:r>
              <a:rPr lang="en-US" sz="2000" dirty="0" smtClean="0">
                <a:latin typeface="Bookman Old Style" pitchFamily="18" charset="0"/>
              </a:rPr>
              <a:t>1962)</a:t>
            </a:r>
            <a:endParaRPr lang="en-US" sz="2000" dirty="0" smtClean="0">
              <a:latin typeface="Bookman Old Style" pitchFamily="18" charset="0"/>
            </a:endParaRPr>
          </a:p>
          <a:p>
            <a:pPr marL="0" indent="0" algn="just">
              <a:buNone/>
            </a:pPr>
            <a:endParaRPr lang="en-US" sz="2000" dirty="0" smtClean="0"/>
          </a:p>
          <a:p>
            <a:pPr marL="0" indent="0" algn="just">
              <a:buNone/>
            </a:pPr>
            <a:endParaRPr lang="en-US" sz="20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152400"/>
            <a:ext cx="4419600" cy="457200"/>
          </a:xfrm>
        </p:spPr>
        <p:txBody>
          <a:bodyPr>
            <a:normAutofit fontScale="90000"/>
          </a:bodyPr>
          <a:lstStyle/>
          <a:p>
            <a:r>
              <a:rPr lang="en-US" sz="3200" b="1" dirty="0" smtClean="0">
                <a:latin typeface="Bookman Old Style" pitchFamily="18" charset="0"/>
              </a:rPr>
              <a:t>Thucydides</a:t>
            </a:r>
            <a:r>
              <a:rPr lang="en-US" sz="2400" b="1" dirty="0" smtClean="0"/>
              <a:t/>
            </a:r>
            <a:br>
              <a:rPr lang="en-US" sz="2400" b="1" dirty="0" smtClean="0"/>
            </a:br>
            <a:endParaRPr lang="en-US" sz="2400" dirty="0">
              <a:latin typeface="Bookman Old Style" pitchFamily="18" charset="0"/>
            </a:endParaRPr>
          </a:p>
        </p:txBody>
      </p:sp>
      <p:sp>
        <p:nvSpPr>
          <p:cNvPr id="3" name="Content Placeholder 2"/>
          <p:cNvSpPr>
            <a:spLocks noGrp="1"/>
          </p:cNvSpPr>
          <p:nvPr>
            <p:ph idx="1"/>
          </p:nvPr>
        </p:nvSpPr>
        <p:spPr>
          <a:xfrm>
            <a:off x="228600" y="457200"/>
            <a:ext cx="8763000" cy="6248400"/>
          </a:xfrm>
        </p:spPr>
        <p:txBody>
          <a:bodyPr>
            <a:normAutofit/>
          </a:bodyPr>
          <a:lstStyle/>
          <a:p>
            <a:pPr marL="0" indent="0" algn="just">
              <a:buNone/>
            </a:pPr>
            <a:r>
              <a:rPr lang="en-US" sz="2400" dirty="0" smtClean="0">
                <a:latin typeface="Bookman Old Style" pitchFamily="18" charset="0"/>
              </a:rPr>
              <a:t>	One </a:t>
            </a:r>
            <a:r>
              <a:rPr lang="en-US" sz="2400" dirty="0" smtClean="0">
                <a:latin typeface="Bookman Old Style" pitchFamily="18" charset="0"/>
              </a:rPr>
              <a:t>of the greatest ancient historians, Thucydides (c.460 B.C.–c.400 B.C.) chronicled nearly 30 years of war and tension between Athens and Sparta. His “</a:t>
            </a:r>
            <a:r>
              <a:rPr lang="en-US" sz="2400" b="1" dirty="0" smtClean="0">
                <a:latin typeface="Bookman Old Style" pitchFamily="18" charset="0"/>
              </a:rPr>
              <a:t>History of the Peloponnesian War</a:t>
            </a:r>
            <a:r>
              <a:rPr lang="en-US" sz="2400" dirty="0" smtClean="0">
                <a:latin typeface="Bookman Old Style" pitchFamily="18" charset="0"/>
              </a:rPr>
              <a:t>” set a standard for scope, concision and accuracy that makes it a defining text of the historical genre. Unlike his near-contemporary Herodotus (author of the other great ancient Greek history), </a:t>
            </a:r>
            <a:r>
              <a:rPr lang="en-US" sz="2400" b="1" dirty="0" smtClean="0">
                <a:latin typeface="Bookman Old Style" pitchFamily="18" charset="0"/>
              </a:rPr>
              <a:t>Thucydides’ topic was his own time</a:t>
            </a:r>
            <a:r>
              <a:rPr lang="en-US" sz="2400" dirty="0" smtClean="0">
                <a:latin typeface="Bookman Old Style" pitchFamily="18" charset="0"/>
              </a:rPr>
              <a:t>. He relied on the </a:t>
            </a:r>
            <a:r>
              <a:rPr lang="en-US" sz="2400" b="1" dirty="0" smtClean="0">
                <a:latin typeface="Bookman Old Style" pitchFamily="18" charset="0"/>
              </a:rPr>
              <a:t>testimony of eyewitnesses and his own experiences </a:t>
            </a:r>
            <a:r>
              <a:rPr lang="en-US" sz="2400" dirty="0" smtClean="0">
                <a:latin typeface="Bookman Old Style" pitchFamily="18" charset="0"/>
              </a:rPr>
              <a:t>as a general during the war. Though specific in detail, the questions he addressed were timeless: What makes nations go to war? How can politics elevate or poison a society? What is the measure of a great leader or a great democracy?</a:t>
            </a:r>
            <a:endParaRPr lang="en-US" sz="2400" dirty="0">
              <a:latin typeface="Bookman Old Style"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a:bodyPr>
          <a:lstStyle/>
          <a:p>
            <a:pPr algn="just">
              <a:buNone/>
            </a:pPr>
            <a:r>
              <a:rPr lang="en-US" sz="2000" b="1" dirty="0" smtClean="0">
                <a:latin typeface="Bookman Old Style" pitchFamily="18" charset="0"/>
              </a:rPr>
              <a:t>Thucydides and the History of the Peloponnesian War </a:t>
            </a:r>
          </a:p>
          <a:p>
            <a:pPr marL="0" indent="0" algn="just">
              <a:buNone/>
            </a:pPr>
            <a:r>
              <a:rPr lang="en-US" sz="2000" dirty="0" smtClean="0">
                <a:latin typeface="Bookman Old Style" pitchFamily="18" charset="0"/>
              </a:rPr>
              <a:t>Thucydides says he wrote about the war between Athens and </a:t>
            </a:r>
            <a:r>
              <a:rPr lang="en-US" sz="2000" dirty="0" smtClean="0">
                <a:latin typeface="Bookman Old Style" pitchFamily="18" charset="0"/>
                <a:hlinkClick r:id="rId2"/>
              </a:rPr>
              <a:t>Sparta</a:t>
            </a:r>
            <a:r>
              <a:rPr lang="en-US" sz="2000" dirty="0" smtClean="0">
                <a:latin typeface="Bookman Old Style" pitchFamily="18" charset="0"/>
              </a:rPr>
              <a:t>, “beginning at the moment that it broke out, and believing that it would be a great war and more worthy of relation than any that had preceded it.” </a:t>
            </a:r>
            <a:endParaRPr lang="en-US" sz="2000" dirty="0" smtClean="0">
              <a:latin typeface="Bookman Old Style" pitchFamily="18" charset="0"/>
            </a:endParaRPr>
          </a:p>
          <a:p>
            <a:pPr marL="0" indent="0" algn="just">
              <a:buNone/>
            </a:pPr>
            <a:r>
              <a:rPr lang="en-US" sz="2000" dirty="0" smtClean="0">
                <a:latin typeface="Bookman Old Style" pitchFamily="18" charset="0"/>
              </a:rPr>
              <a:t>At </a:t>
            </a:r>
            <a:r>
              <a:rPr lang="en-US" sz="2000" dirty="0" smtClean="0">
                <a:latin typeface="Bookman Old Style" pitchFamily="18" charset="0"/>
              </a:rPr>
              <a:t>the time, Athens was a great sea power with a democratic political system and innovative leadership that made it a formidable force. </a:t>
            </a:r>
            <a:endParaRPr lang="en-US" sz="2000" dirty="0" smtClean="0">
              <a:latin typeface="Bookman Old Style" pitchFamily="18" charset="0"/>
            </a:endParaRPr>
          </a:p>
          <a:p>
            <a:pPr marL="0" indent="0" algn="just">
              <a:buNone/>
            </a:pPr>
            <a:r>
              <a:rPr lang="en-US" sz="2000" dirty="0" smtClean="0">
                <a:latin typeface="Bookman Old Style" pitchFamily="18" charset="0"/>
              </a:rPr>
              <a:t>Sparta</a:t>
            </a:r>
            <a:r>
              <a:rPr lang="en-US" sz="2000" dirty="0" smtClean="0">
                <a:latin typeface="Bookman Old Style" pitchFamily="18" charset="0"/>
              </a:rPr>
              <a:t>, located in the Peloponnese (the southern peninsula of mainland Greece), was most powerful as a land force</a:t>
            </a:r>
            <a:r>
              <a:rPr lang="en-US" sz="2000" dirty="0" smtClean="0">
                <a:latin typeface="Bookman Old Style" pitchFamily="18" charset="0"/>
              </a:rPr>
              <a:t>.</a:t>
            </a:r>
          </a:p>
          <a:p>
            <a:pPr marL="0" indent="0" algn="just">
              <a:buNone/>
            </a:pPr>
            <a:r>
              <a:rPr lang="en-US" sz="2000" dirty="0" smtClean="0">
                <a:latin typeface="Bookman Old Style" pitchFamily="18" charset="0"/>
              </a:rPr>
              <a:t> </a:t>
            </a:r>
            <a:r>
              <a:rPr lang="en-US" sz="2000" dirty="0" smtClean="0">
                <a:latin typeface="Bookman Old Style" pitchFamily="18" charset="0"/>
              </a:rPr>
              <a:t>Its system of government favored austere militarism and adherence to tradition</a:t>
            </a:r>
            <a:r>
              <a:rPr lang="en-US" sz="2000" dirty="0" smtClean="0">
                <a:latin typeface="Bookman Old Style" pitchFamily="18" charset="0"/>
              </a:rPr>
              <a:t>.</a:t>
            </a:r>
          </a:p>
          <a:p>
            <a:pPr marL="0" indent="0" algn="just">
              <a:buNone/>
            </a:pPr>
            <a:r>
              <a:rPr lang="en-US" sz="2000" dirty="0" smtClean="0">
                <a:latin typeface="Bookman Old Style" pitchFamily="18" charset="0"/>
              </a:rPr>
              <a:t> </a:t>
            </a:r>
            <a:r>
              <a:rPr lang="en-US" sz="2000" dirty="0" smtClean="0">
                <a:latin typeface="Bookman Old Style" pitchFamily="18" charset="0"/>
              </a:rPr>
              <a:t>It was the Spartans’ fear of Athens, Thucydides argues, that led them to make their first, preemptive attack in 430.</a:t>
            </a:r>
            <a:endParaRPr lang="en-US" sz="2000" dirty="0">
              <a:latin typeface="Bookman Old Style"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92500" lnSpcReduction="20000"/>
          </a:bodyPr>
          <a:lstStyle/>
          <a:p>
            <a:pPr>
              <a:buNone/>
            </a:pPr>
            <a:r>
              <a:rPr lang="en-US" sz="2400" b="1" dirty="0" smtClean="0"/>
              <a:t>His Work</a:t>
            </a:r>
          </a:p>
          <a:p>
            <a:pPr marL="0" indent="0" algn="just">
              <a:buNone/>
            </a:pPr>
            <a:r>
              <a:rPr lang="en-US" sz="2400" dirty="0" smtClean="0">
                <a:latin typeface="Bookman Old Style" pitchFamily="18" charset="0"/>
              </a:rPr>
              <a:t>The only extant work by Thucydides is the incomplete </a:t>
            </a:r>
            <a:r>
              <a:rPr lang="en-US" sz="2400" i="1" dirty="0" smtClean="0">
                <a:latin typeface="Bookman Old Style" pitchFamily="18" charset="0"/>
              </a:rPr>
              <a:t>History of the Peloponnesian War</a:t>
            </a:r>
            <a:r>
              <a:rPr lang="en-US" sz="2400" dirty="0" smtClean="0">
                <a:latin typeface="Bookman Old Style" pitchFamily="18" charset="0"/>
              </a:rPr>
              <a:t> in eight books. The </a:t>
            </a:r>
            <a:r>
              <a:rPr lang="en-US" sz="2400" i="1" dirty="0" smtClean="0">
                <a:latin typeface="Bookman Old Style" pitchFamily="18" charset="0"/>
              </a:rPr>
              <a:t>History</a:t>
            </a:r>
            <a:r>
              <a:rPr lang="en-US" sz="2400" dirty="0" smtClean="0">
                <a:latin typeface="Bookman Old Style" pitchFamily="18" charset="0"/>
              </a:rPr>
              <a:t> practically covers the major portion of the Peloponnesian War: the First Phase (431-420 B.C.)—the </a:t>
            </a:r>
            <a:r>
              <a:rPr lang="en-US" sz="2400" dirty="0" err="1" smtClean="0">
                <a:latin typeface="Bookman Old Style" pitchFamily="18" charset="0"/>
              </a:rPr>
              <a:t>Archidamian</a:t>
            </a:r>
            <a:r>
              <a:rPr lang="en-US" sz="2400" dirty="0" smtClean="0">
                <a:latin typeface="Bookman Old Style" pitchFamily="18" charset="0"/>
              </a:rPr>
              <a:t> War; the Second Phase (415-413)—the Sicilian Expedition; and the Third Phase (413-404)—the </a:t>
            </a:r>
            <a:r>
              <a:rPr lang="en-US" sz="2400" dirty="0" err="1" smtClean="0">
                <a:latin typeface="Bookman Old Style" pitchFamily="18" charset="0"/>
              </a:rPr>
              <a:t>lonian</a:t>
            </a:r>
            <a:r>
              <a:rPr lang="en-US" sz="2400" dirty="0" smtClean="0">
                <a:latin typeface="Bookman Old Style" pitchFamily="18" charset="0"/>
              </a:rPr>
              <a:t>, or </a:t>
            </a:r>
            <a:r>
              <a:rPr lang="en-US" sz="2400" dirty="0" err="1" smtClean="0">
                <a:latin typeface="Bookman Old Style" pitchFamily="18" charset="0"/>
              </a:rPr>
              <a:t>Decelean</a:t>
            </a:r>
            <a:r>
              <a:rPr lang="en-US" sz="2400" dirty="0" smtClean="0">
                <a:latin typeface="Bookman Old Style" pitchFamily="18" charset="0"/>
              </a:rPr>
              <a:t>, War. He apparently did not live to complete the final section. The text of Thucydides has come down emended by editors, and it is difficult and oftentimes obscure. It is important to note that no Attic prose was taught prior to Thucydides, so he had to create a prose style of his own.</a:t>
            </a:r>
          </a:p>
          <a:p>
            <a:pPr marL="0" indent="0" algn="just">
              <a:buNone/>
            </a:pPr>
            <a:r>
              <a:rPr lang="en-US" sz="2400" b="1" dirty="0" smtClean="0">
                <a:latin typeface="Bookman Old Style" pitchFamily="18" charset="0"/>
              </a:rPr>
              <a:t>Thucydides is the first historian in the modern sense— that is, he strives for accuracy and impartiality. </a:t>
            </a:r>
            <a:r>
              <a:rPr lang="en-US" sz="2400" dirty="0" smtClean="0">
                <a:latin typeface="Bookman Old Style" pitchFamily="18" charset="0"/>
              </a:rPr>
              <a:t>His accounts of military campaigns and battles show this and point up the fact that he himself was an experienced military man. </a:t>
            </a:r>
            <a:r>
              <a:rPr lang="en-US" sz="2400" b="1" dirty="0" smtClean="0">
                <a:latin typeface="Bookman Old Style" pitchFamily="18" charset="0"/>
              </a:rPr>
              <a:t>He reveals a reluctance to accept unsupported statements, and he carefully weighs and sifts the statements of others. He consulted actual documents and even inserted them into his text</a:t>
            </a:r>
            <a:r>
              <a:rPr lang="en-US" sz="2400" dirty="0" smtClean="0">
                <a:latin typeface="Bookman Old Style" pitchFamily="18" charset="0"/>
              </a:rPr>
              <a:t>. This scholarship and meticulousness were obviously a result of Sophistic influence and training</a:t>
            </a:r>
            <a:r>
              <a:rPr lang="en-US" sz="2400" dirty="0" smtClean="0"/>
              <a:t>.</a:t>
            </a:r>
          </a:p>
          <a:p>
            <a:pPr>
              <a:buNone/>
            </a:pPr>
            <a:endParaRPr lang="en-US" sz="2400" dirty="0">
              <a:latin typeface="Bookman Old Style"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248400"/>
          </a:xfrm>
        </p:spPr>
        <p:txBody>
          <a:bodyPr>
            <a:normAutofit/>
          </a:bodyPr>
          <a:lstStyle/>
          <a:p>
            <a:pPr>
              <a:buNone/>
            </a:pPr>
            <a:r>
              <a:rPr lang="en-US" sz="2000" b="1" dirty="0" smtClean="0">
                <a:latin typeface="Bookman Old Style" pitchFamily="18" charset="0"/>
              </a:rPr>
              <a:t>His Contribution to Historical Research</a:t>
            </a:r>
          </a:p>
          <a:p>
            <a:pPr marL="0" indent="0" algn="just">
              <a:buNone/>
            </a:pPr>
            <a:r>
              <a:rPr lang="en-US" sz="2000" dirty="0" smtClean="0">
                <a:latin typeface="Bookman Old Style" pitchFamily="18" charset="0"/>
              </a:rPr>
              <a:t>Thucydides is responsible for making history </a:t>
            </a:r>
            <a:r>
              <a:rPr lang="en-US" sz="2000" b="1" dirty="0" smtClean="0">
                <a:latin typeface="Bookman Old Style" pitchFamily="18" charset="0"/>
              </a:rPr>
              <a:t>much more comprehensive </a:t>
            </a:r>
            <a:r>
              <a:rPr lang="en-US" sz="2000" dirty="0" smtClean="0">
                <a:latin typeface="Bookman Old Style" pitchFamily="18" charset="0"/>
              </a:rPr>
              <a:t>than it had ever been. </a:t>
            </a:r>
            <a:r>
              <a:rPr lang="en-US" sz="2000" b="1" dirty="0" smtClean="0">
                <a:latin typeface="Bookman Old Style" pitchFamily="18" charset="0"/>
              </a:rPr>
              <a:t>The chain of cause and effect was elaborately worked out</a:t>
            </a:r>
            <a:r>
              <a:rPr lang="en-US" sz="2000" dirty="0" smtClean="0">
                <a:latin typeface="Bookman Old Style" pitchFamily="18" charset="0"/>
              </a:rPr>
              <a:t>. Thucydides is no mere writer of history; </a:t>
            </a:r>
            <a:r>
              <a:rPr lang="en-US" sz="2000" b="1" dirty="0" smtClean="0">
                <a:latin typeface="Bookman Old Style" pitchFamily="18" charset="0"/>
              </a:rPr>
              <a:t>he is a philosopher of history</a:t>
            </a:r>
            <a:r>
              <a:rPr lang="en-US" sz="2000" dirty="0" smtClean="0">
                <a:latin typeface="Bookman Old Style" pitchFamily="18" charset="0"/>
              </a:rPr>
              <a:t>. </a:t>
            </a:r>
            <a:r>
              <a:rPr lang="en-US" sz="2000" b="1" dirty="0" smtClean="0">
                <a:latin typeface="Bookman Old Style" pitchFamily="18" charset="0"/>
              </a:rPr>
              <a:t>There are no divine or supernatural forces at work in his History</a:t>
            </a:r>
            <a:r>
              <a:rPr lang="en-US" sz="2000" dirty="0" smtClean="0">
                <a:latin typeface="Bookman Old Style" pitchFamily="18" charset="0"/>
              </a:rPr>
              <a:t>. All phenomena are explained in </a:t>
            </a:r>
            <a:r>
              <a:rPr lang="en-US" sz="2000" b="1" dirty="0" smtClean="0">
                <a:latin typeface="Bookman Old Style" pitchFamily="18" charset="0"/>
              </a:rPr>
              <a:t>human terms, in terms of cold political power</a:t>
            </a:r>
            <a:r>
              <a:rPr lang="en-US" sz="2000" dirty="0" smtClean="0">
                <a:latin typeface="Bookman Old Style" pitchFamily="18" charset="0"/>
              </a:rPr>
              <a:t>. </a:t>
            </a:r>
            <a:r>
              <a:rPr lang="en-US" sz="2000" b="1" dirty="0" smtClean="0">
                <a:latin typeface="Bookman Old Style" pitchFamily="18" charset="0"/>
              </a:rPr>
              <a:t>Power politics and the inhumanity of man to man are devastatingly observed by Thucydides as the real factors of history</a:t>
            </a:r>
            <a:r>
              <a:rPr lang="en-US" sz="2000" dirty="0" smtClean="0">
                <a:latin typeface="Bookman Old Style" pitchFamily="18" charset="0"/>
              </a:rPr>
              <a:t>. Real issues and causes are never avoided. </a:t>
            </a:r>
            <a:endParaRPr lang="en-US" sz="2000" dirty="0" smtClean="0">
              <a:latin typeface="Bookman Old Style" pitchFamily="18" charset="0"/>
            </a:endParaRPr>
          </a:p>
          <a:p>
            <a:pPr marL="0" indent="0" algn="just">
              <a:buNone/>
            </a:pPr>
            <a:r>
              <a:rPr lang="en-US" sz="2000" dirty="0" smtClean="0">
                <a:latin typeface="Bookman Old Style" pitchFamily="18" charset="0"/>
              </a:rPr>
              <a:t>Though recent scholarship has looked at Thucydides with a good deal of critical acumen and has delighted in being able to correct him in some details, he still ranks as one of the greatest historians of all time. He introduced to </a:t>
            </a:r>
            <a:r>
              <a:rPr lang="en-US" sz="2000" b="1" dirty="0" smtClean="0">
                <a:latin typeface="Bookman Old Style" pitchFamily="18" charset="0"/>
              </a:rPr>
              <a:t>history the objective, critical approach </a:t>
            </a:r>
            <a:r>
              <a:rPr lang="en-US" sz="2000" dirty="0" smtClean="0">
                <a:latin typeface="Bookman Old Style" pitchFamily="18" charset="0"/>
              </a:rPr>
              <a:t>which generations of historians followed. He was ahead of his time not only in methodology but also in his interest and emphasis on the development and exposition of a philosophy of history. </a:t>
            </a:r>
          </a:p>
          <a:p>
            <a:pPr marL="0" indent="0" algn="just">
              <a:buNone/>
            </a:pPr>
            <a:endParaRPr lang="en-US" sz="2000" dirty="0" smtClean="0">
              <a:latin typeface="Bookman Old Style" pitchFamily="18" charset="0"/>
            </a:endParaRPr>
          </a:p>
          <a:p>
            <a:pPr>
              <a:buNone/>
            </a:pPr>
            <a:endParaRPr lang="en-US" sz="2000" dirty="0">
              <a:latin typeface="Bookman Old Style"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normAutofit/>
          </a:bodyPr>
          <a:lstStyle/>
          <a:p>
            <a:pPr>
              <a:buNone/>
            </a:pPr>
            <a:r>
              <a:rPr lang="en-US" sz="2000" b="1" dirty="0" smtClean="0"/>
              <a:t>Further Reading</a:t>
            </a:r>
          </a:p>
          <a:p>
            <a:r>
              <a:rPr lang="en-US" sz="2000" dirty="0" smtClean="0"/>
              <a:t>Modern works on Thucydides are plentiful and of high quality. The following should be consulted: </a:t>
            </a:r>
            <a:r>
              <a:rPr lang="en-US" sz="2000" b="1" dirty="0" smtClean="0"/>
              <a:t>F. M. </a:t>
            </a:r>
            <a:r>
              <a:rPr lang="en-US" sz="2000" b="1" dirty="0" err="1" smtClean="0"/>
              <a:t>Cornford</a:t>
            </a:r>
            <a:r>
              <a:rPr lang="en-US" sz="2000" dirty="0" smtClean="0"/>
              <a:t>, </a:t>
            </a:r>
            <a:r>
              <a:rPr lang="en-US" sz="2000" b="1" i="1" dirty="0" smtClean="0"/>
              <a:t>Thucydides </a:t>
            </a:r>
            <a:r>
              <a:rPr lang="en-US" sz="2000" b="1" i="1" dirty="0" err="1" smtClean="0"/>
              <a:t>Mythistoricus</a:t>
            </a:r>
            <a:r>
              <a:rPr lang="en-US" sz="2000" b="1" i="1" dirty="0" smtClean="0"/>
              <a:t> </a:t>
            </a:r>
            <a:r>
              <a:rPr lang="en-US" sz="2000" dirty="0" smtClean="0"/>
              <a:t>(1907); </a:t>
            </a:r>
            <a:r>
              <a:rPr lang="en-US" sz="2000" b="1" dirty="0" smtClean="0"/>
              <a:t>J. B. Bury,</a:t>
            </a:r>
            <a:r>
              <a:rPr lang="en-US" sz="2000" dirty="0" smtClean="0"/>
              <a:t> </a:t>
            </a:r>
            <a:r>
              <a:rPr lang="en-US" sz="2000" b="1" i="1" dirty="0" smtClean="0"/>
              <a:t>The Ancient Historians</a:t>
            </a:r>
            <a:r>
              <a:rPr lang="en-US" sz="2000" b="1" dirty="0" smtClean="0"/>
              <a:t> </a:t>
            </a:r>
            <a:r>
              <a:rPr lang="en-US" sz="2000" dirty="0" smtClean="0"/>
              <a:t>(1909); </a:t>
            </a:r>
            <a:r>
              <a:rPr lang="en-US" sz="2000" b="1" dirty="0" smtClean="0"/>
              <a:t>G. B. Grundy</a:t>
            </a:r>
            <a:r>
              <a:rPr lang="en-US" sz="2000" dirty="0" smtClean="0"/>
              <a:t>, </a:t>
            </a:r>
            <a:r>
              <a:rPr lang="en-US" sz="2000" b="1" i="1" dirty="0" smtClean="0"/>
              <a:t>Thucydides and the History of His Age</a:t>
            </a:r>
            <a:r>
              <a:rPr lang="en-US" sz="2000" b="1" dirty="0" smtClean="0"/>
              <a:t> </a:t>
            </a:r>
            <a:r>
              <a:rPr lang="en-US" sz="2000" dirty="0" smtClean="0"/>
              <a:t>(1911</a:t>
            </a:r>
            <a:r>
              <a:rPr lang="en-US" sz="2000" b="1" dirty="0" smtClean="0"/>
              <a:t>); W. R. M. Lamb</a:t>
            </a:r>
            <a:r>
              <a:rPr lang="en-US" sz="2000" dirty="0" smtClean="0"/>
              <a:t>, </a:t>
            </a:r>
            <a:r>
              <a:rPr lang="en-US" sz="2000" b="1" i="1" dirty="0" smtClean="0"/>
              <a:t>Clio Enthroned</a:t>
            </a:r>
            <a:r>
              <a:rPr lang="en-US" sz="2000" b="1" dirty="0" smtClean="0"/>
              <a:t> </a:t>
            </a:r>
            <a:r>
              <a:rPr lang="en-US" sz="2000" dirty="0" smtClean="0"/>
              <a:t>(1914); </a:t>
            </a:r>
            <a:r>
              <a:rPr lang="en-US" sz="2000" b="1" dirty="0" smtClean="0"/>
              <a:t>C.F. Abbott</a:t>
            </a:r>
            <a:r>
              <a:rPr lang="en-US" sz="2000" dirty="0" smtClean="0"/>
              <a:t>, </a:t>
            </a:r>
            <a:r>
              <a:rPr lang="en-US" sz="2000" b="1" i="1" dirty="0" smtClean="0"/>
              <a:t>Thucydides: A Study in Historical Reality</a:t>
            </a:r>
            <a:r>
              <a:rPr lang="en-US" sz="2000" b="1" dirty="0" smtClean="0"/>
              <a:t> </a:t>
            </a:r>
            <a:r>
              <a:rPr lang="en-US" sz="2000" dirty="0" smtClean="0"/>
              <a:t>(1925); </a:t>
            </a:r>
            <a:r>
              <a:rPr lang="en-US" sz="2000" b="1" dirty="0" smtClean="0"/>
              <a:t>B.W. Henderson</a:t>
            </a:r>
            <a:r>
              <a:rPr lang="en-US" sz="2000" dirty="0" smtClean="0"/>
              <a:t>, </a:t>
            </a:r>
            <a:r>
              <a:rPr lang="en-US" sz="2000" b="1" i="1" dirty="0" smtClean="0"/>
              <a:t>The Great War between Athens and Sparta</a:t>
            </a:r>
            <a:r>
              <a:rPr lang="en-US" sz="2000" b="1" dirty="0" smtClean="0"/>
              <a:t> </a:t>
            </a:r>
            <a:r>
              <a:rPr lang="en-US" sz="2000" dirty="0" smtClean="0"/>
              <a:t>(1927); </a:t>
            </a:r>
            <a:r>
              <a:rPr lang="en-US" sz="2000" b="1" dirty="0" smtClean="0"/>
              <a:t>C. N. Cochrane</a:t>
            </a:r>
            <a:r>
              <a:rPr lang="en-US" sz="2000" dirty="0" smtClean="0"/>
              <a:t>, </a:t>
            </a:r>
            <a:r>
              <a:rPr lang="en-US" sz="2000" b="1" i="1" dirty="0" smtClean="0"/>
              <a:t>Thucydides and the Science of History</a:t>
            </a:r>
            <a:r>
              <a:rPr lang="en-US" sz="2000" dirty="0" smtClean="0"/>
              <a:t> (1929); </a:t>
            </a:r>
            <a:r>
              <a:rPr lang="en-US" sz="2000" b="1" dirty="0" smtClean="0"/>
              <a:t>A. W. </a:t>
            </a:r>
            <a:r>
              <a:rPr lang="en-US" sz="2000" b="1" dirty="0" err="1" smtClean="0"/>
              <a:t>Gomme</a:t>
            </a:r>
            <a:r>
              <a:rPr lang="en-US" sz="2000" dirty="0" smtClean="0"/>
              <a:t>, </a:t>
            </a:r>
            <a:r>
              <a:rPr lang="en-US" sz="2000" b="1" i="1" dirty="0" smtClean="0"/>
              <a:t>Essays in Greek History and Literature</a:t>
            </a:r>
            <a:r>
              <a:rPr lang="en-US" sz="2000" b="1" dirty="0" smtClean="0"/>
              <a:t> </a:t>
            </a:r>
            <a:r>
              <a:rPr lang="en-US" sz="2000" dirty="0" smtClean="0"/>
              <a:t>(1937); and </a:t>
            </a:r>
            <a:r>
              <a:rPr lang="en-US" sz="2000" b="1" dirty="0" smtClean="0"/>
              <a:t>John H. Finley, Jr</a:t>
            </a:r>
            <a:r>
              <a:rPr lang="en-US" sz="2000" dirty="0" smtClean="0"/>
              <a:t>., </a:t>
            </a:r>
            <a:r>
              <a:rPr lang="en-US" sz="2000" b="1" i="1" dirty="0" smtClean="0"/>
              <a:t>Thucydides</a:t>
            </a:r>
            <a:r>
              <a:rPr lang="en-US" sz="2000" dirty="0" smtClean="0"/>
              <a:t> (1942). </a:t>
            </a:r>
            <a:r>
              <a:rPr lang="en-US" sz="2000" dirty="0" smtClean="0"/>
              <a:t>F</a:t>
            </a:r>
            <a:r>
              <a:rPr lang="en-US" sz="2000" b="1" dirty="0" smtClean="0"/>
              <a:t>inley's</a:t>
            </a:r>
            <a:r>
              <a:rPr lang="en-US" sz="2000" dirty="0" smtClean="0"/>
              <a:t> </a:t>
            </a:r>
            <a:r>
              <a:rPr lang="en-US" sz="2000" b="1" i="1" dirty="0" smtClean="0"/>
              <a:t>Three Essays on Thucydides</a:t>
            </a:r>
            <a:r>
              <a:rPr lang="en-US" sz="2000" b="1" dirty="0" smtClean="0"/>
              <a:t> </a:t>
            </a:r>
            <a:r>
              <a:rPr lang="en-US" sz="2000" dirty="0" smtClean="0"/>
              <a:t>(1967) is important for seeing the unity of the History and the fact that Thucydides wrote from personal knowledge of the full 27 years of the Peloponnesian War.</a:t>
            </a:r>
          </a:p>
          <a:p>
            <a:r>
              <a:rPr lang="en-US" sz="2000" b="1" dirty="0" smtClean="0"/>
              <a:t>H.D. Westlake</a:t>
            </a:r>
            <a:r>
              <a:rPr lang="en-US" sz="2000" dirty="0" smtClean="0"/>
              <a:t>, </a:t>
            </a:r>
            <a:r>
              <a:rPr lang="en-US" sz="2000" b="1" i="1" dirty="0" smtClean="0"/>
              <a:t>Individuals in Thucydides</a:t>
            </a:r>
            <a:r>
              <a:rPr lang="en-US" sz="2000" b="1" dirty="0" smtClean="0"/>
              <a:t> </a:t>
            </a:r>
            <a:r>
              <a:rPr lang="en-US" sz="2000" dirty="0" smtClean="0"/>
              <a:t>(1968), is an outstanding study of the leading individuals in the </a:t>
            </a:r>
            <a:r>
              <a:rPr lang="en-US" sz="2000" i="1" dirty="0" smtClean="0"/>
              <a:t>History,</a:t>
            </a:r>
            <a:r>
              <a:rPr lang="en-US" sz="2000" dirty="0" smtClean="0"/>
              <a:t> and </a:t>
            </a:r>
            <a:r>
              <a:rPr lang="en-US" sz="2000" b="1" dirty="0" smtClean="0"/>
              <a:t>A</a:t>
            </a:r>
            <a:r>
              <a:rPr lang="en-US" sz="2000" b="1" dirty="0" smtClean="0"/>
              <a:t>. Geoffrey </a:t>
            </a:r>
            <a:r>
              <a:rPr lang="en-US" sz="2000" b="1" dirty="0" err="1" smtClean="0"/>
              <a:t>Woodhead</a:t>
            </a:r>
            <a:r>
              <a:rPr lang="en-US" sz="2000" b="1" dirty="0" smtClean="0"/>
              <a:t>, </a:t>
            </a:r>
            <a:r>
              <a:rPr lang="en-US" sz="2000" b="1" i="1" dirty="0" smtClean="0"/>
              <a:t>Thucydides on the Nature of Power</a:t>
            </a:r>
            <a:r>
              <a:rPr lang="en-US" sz="2000" b="1" dirty="0" smtClean="0"/>
              <a:t> </a:t>
            </a:r>
            <a:r>
              <a:rPr lang="en-US" sz="2000" dirty="0" smtClean="0"/>
              <a:t>(1970). It demonstrates that </a:t>
            </a:r>
            <a:r>
              <a:rPr lang="en-US" sz="2000" dirty="0" err="1" smtClean="0"/>
              <a:t>Thucydides's</a:t>
            </a:r>
            <a:r>
              <a:rPr lang="en-US" sz="2000" dirty="0" smtClean="0"/>
              <a:t> interpretation of power is relevant to modern discussions of power politics. </a:t>
            </a:r>
          </a:p>
          <a:p>
            <a:pPr marL="0" indent="0" algn="just">
              <a:buNone/>
            </a:pPr>
            <a:endParaRPr lang="en-US" sz="2000" b="1" dirty="0" smtClean="0">
              <a:latin typeface="Bookman Old Style" pitchFamily="18" charset="0"/>
            </a:endParaRPr>
          </a:p>
          <a:p>
            <a:pPr marL="0" indent="0" algn="just">
              <a:buNone/>
            </a:pPr>
            <a:endParaRPr lang="en-US" sz="2000" dirty="0">
              <a:latin typeface="Bookman Old Style"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1589</Words>
  <Application>Microsoft Office PowerPoint</Application>
  <PresentationFormat>On-screen Show (4:3)</PresentationFormat>
  <Paragraphs>38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Ancient Historiography</vt:lpstr>
      <vt:lpstr>Slide 2</vt:lpstr>
      <vt:lpstr>Slide 3</vt:lpstr>
      <vt:lpstr>Slide 4</vt:lpstr>
      <vt:lpstr>Thucydides </vt:lpstr>
      <vt:lpstr>Slide 6</vt:lpstr>
      <vt:lpstr>Slide 7</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Ancient Historiography</dc:title>
  <dc:creator/>
  <cp:lastModifiedBy>sjc</cp:lastModifiedBy>
  <cp:revision>16</cp:revision>
  <dcterms:created xsi:type="dcterms:W3CDTF">2006-08-16T00:00:00Z</dcterms:created>
  <dcterms:modified xsi:type="dcterms:W3CDTF">2014-09-29T05:17:39Z</dcterms:modified>
</cp:coreProperties>
</file>